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24" r:id="rId2"/>
    <p:sldId id="525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E7706-11F4-BE75-66A9-64B28B3A1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63B656-3740-4AAC-B76C-FD1C12B69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AEA597-1C09-D7DA-D6A6-3AE300D91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386AAF-6CD5-EC9B-7D4F-24EF9ABF8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24950D-B03C-C48C-5B01-084A421C3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090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BBD9C0-5349-BEEF-B411-5CD709DB4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0CA168-7D0C-93C5-A348-F705E333A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E666A8-C56B-A4D2-EFEF-C0A97C359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93B95E-B5CB-996E-F762-A161757F4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A57368-9B52-DE90-696F-EB269690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336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CF636B-2A9E-0B08-4AF2-3D219EC91D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0019449-E3A9-69AB-FCDE-8598A577F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502C16-D4DB-D2FA-1186-D937CC11F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E033D1-2F6E-C161-F773-62BE8F997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319262-2F6E-999E-2B70-3848F01E3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0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94F73B-1824-DCDD-725F-BFF1F115F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435933-4478-2237-27D2-426E7CCCC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EB0258-481C-E5F0-C86F-A90F1BDF0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21EB5F-1A34-20F9-014E-82FA10599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76BD28-38C3-9B98-1443-787C89C51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866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8B78CA-92A8-60B3-B5BF-11F5A8F2F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FEC55A-A25F-3FE2-37DE-007A317F4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63EFB6-DDE3-EAA3-B342-8D64B67F2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1C2ED5-8804-4614-4FC9-335DADA9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441363-9007-AC4D-3BA7-3CB6579C6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81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9C4518-A2CD-53F2-4514-F60BF9A08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E43283-75F7-1EBC-D3EC-B8D71776B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DE0CEC-54F0-0873-D9AE-45688DFC52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3B39D0-39B8-17AD-E3C3-446B79B3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8AB075-A8D4-97E7-9648-3D336C96F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1145C0-0067-4DEC-809F-6F21B8947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10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A4EAC8-9A7E-B08E-1730-2A5349155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6ED71E-0F6D-3CBF-7A1B-D3EC5D0A6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030653-F8F4-4DB3-0631-B81398915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AC5E4CE-0C71-C06E-EE07-7F1EE97A1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7F0AD8-FA67-C655-7E45-756847B64A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067FFB4-DCF6-8D0B-D86D-698BB8427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B4B1FEA-F190-44CA-1472-85D0906B1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0BC6CDB-5E86-50CE-6E25-FA1270CC8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539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EBB5C-D661-6EC2-CF68-89BEB0851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B732A4E-A315-3474-9F77-DA3CCCF08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FA0F917-8774-BD2C-D6BF-D0C87D915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80B41F0-35E7-968D-7D9A-6D4A18EC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594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C12EB30-927E-8397-835A-6D7DA0749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91E6C88-03AF-6BA0-CFD1-C14B29458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158ED0D-C2D0-4AE9-8C5F-C60C0497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098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168F7-2BDF-A661-8625-566CA6DE2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E5BE3D-3F56-97B0-13FA-7A8C33D8F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44055F-EA5A-4814-E720-B26F3938A8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F74678-2D52-6909-CC9D-CC199CD96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46FEBF-4289-72D0-4E92-EEDC1B63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EE261E-0D42-39FA-237B-AEEB5DEE7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287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D88EFC-F892-1C83-75F0-2B889B3D5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0FB273A-5BC3-84D7-7953-0221628235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5917BA-87D9-27F6-C0E1-4F22FF94B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381E11-FA37-7927-B682-D6B336774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0C7971-D209-C229-B13D-3FED3DFE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CC47E1-834F-6E9C-AE96-E230D7021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839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AC7B931-D1B1-209F-5062-992179C35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0C9016-7E89-622B-E667-D6B11F487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3BC547-4C1E-B56C-BE32-B0647450E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448EAC-B9B6-6B8C-C991-E5F12C014F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C4F243-A546-3078-AD5D-8384E40C3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748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>
            <a:extLst>
              <a:ext uri="{FF2B5EF4-FFF2-40B4-BE49-F238E27FC236}">
                <a16:creationId xmlns:a16="http://schemas.microsoft.com/office/drawing/2014/main" id="{FAED23AA-DC9D-43CB-B044-ECCE551BC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346075"/>
          </a:xfrm>
        </p:spPr>
        <p:txBody>
          <a:bodyPr/>
          <a:lstStyle/>
          <a:p>
            <a:pPr eaLnBrk="1" hangingPunct="1"/>
            <a:r>
              <a:rPr lang="nl-NL" altLang="nl-NL" sz="1800" dirty="0" err="1"/>
              <a:t>Ser</a:t>
            </a:r>
            <a:r>
              <a:rPr lang="nl-NL" altLang="nl-NL" sz="1800" dirty="0"/>
              <a:t> en </a:t>
            </a:r>
            <a:r>
              <a:rPr lang="nl-NL" altLang="nl-NL" sz="1800" dirty="0" err="1"/>
              <a:t>estar</a:t>
            </a:r>
            <a:endParaRPr lang="nl-NL" altLang="nl-NL" sz="18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8E3AC8-A2A5-4967-8A4F-508ABAD71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620713"/>
            <a:ext cx="8435280" cy="5505450"/>
          </a:xfrm>
        </p:spPr>
        <p:txBody>
          <a:bodyPr/>
          <a:lstStyle/>
          <a:p>
            <a:pPr eaLnBrk="1" hangingPunct="1">
              <a:defRPr/>
            </a:pPr>
            <a:r>
              <a:rPr lang="nl-NL" sz="1800" dirty="0" err="1"/>
              <a:t>Ser</a:t>
            </a:r>
            <a:r>
              <a:rPr lang="nl-NL" sz="1800" dirty="0"/>
              <a:t> = zijn</a:t>
            </a:r>
          </a:p>
          <a:p>
            <a:pPr eaLnBrk="1" hangingPunct="1">
              <a:defRPr/>
            </a:pPr>
            <a:r>
              <a:rPr lang="nl-NL" sz="1800" dirty="0" err="1"/>
              <a:t>Estar</a:t>
            </a:r>
            <a:r>
              <a:rPr lang="nl-NL" sz="1800" dirty="0"/>
              <a:t> = zijn/zich bevinden</a:t>
            </a:r>
          </a:p>
          <a:p>
            <a:pPr eaLnBrk="1" hangingPunct="1">
              <a:defRPr/>
            </a:pPr>
            <a:endParaRPr lang="nl-NL" sz="1800" dirty="0"/>
          </a:p>
          <a:p>
            <a:pPr marL="0" indent="0">
              <a:buNone/>
              <a:defRPr/>
            </a:pPr>
            <a:r>
              <a:rPr lang="nl-NL" sz="1800" dirty="0" err="1">
                <a:solidFill>
                  <a:srgbClr val="FF0000"/>
                </a:solidFill>
              </a:rPr>
              <a:t>ser</a:t>
            </a:r>
            <a:r>
              <a:rPr lang="nl-NL" sz="1800" dirty="0">
                <a:solidFill>
                  <a:srgbClr val="FF0000"/>
                </a:solidFill>
              </a:rPr>
              <a:t>					</a:t>
            </a:r>
            <a:r>
              <a:rPr lang="nl-NL" sz="1800" dirty="0" err="1">
                <a:solidFill>
                  <a:srgbClr val="FF0000"/>
                </a:solidFill>
              </a:rPr>
              <a:t>estar</a:t>
            </a:r>
            <a:endParaRPr lang="nl-NL" sz="18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nl-NL" sz="1800" dirty="0" err="1"/>
              <a:t>Bijv</a:t>
            </a:r>
            <a:r>
              <a:rPr lang="nl-NL" sz="1800" dirty="0"/>
              <a:t>:					</a:t>
            </a:r>
            <a:r>
              <a:rPr lang="nl-NL" sz="1800" dirty="0" err="1"/>
              <a:t>Bijv</a:t>
            </a:r>
            <a:r>
              <a:rPr lang="nl-NL" sz="1800" dirty="0"/>
              <a:t>:</a:t>
            </a:r>
          </a:p>
          <a:p>
            <a:pPr eaLnBrk="1" hangingPunct="1">
              <a:buFontTx/>
              <a:buChar char="-"/>
              <a:defRPr/>
            </a:pPr>
            <a:r>
              <a:rPr lang="nl-NL" sz="1800" dirty="0"/>
              <a:t>uiterlijk/karakter			- hoe het met iemand gaat</a:t>
            </a:r>
          </a:p>
          <a:p>
            <a:pPr marL="0" indent="0">
              <a:buNone/>
              <a:defRPr/>
            </a:pPr>
            <a:r>
              <a:rPr lang="nl-NL" sz="1800" dirty="0">
                <a:solidFill>
                  <a:srgbClr val="FF0000"/>
                </a:solidFill>
              </a:rPr>
              <a:t>Es </a:t>
            </a:r>
            <a:r>
              <a:rPr lang="nl-NL" sz="1800" dirty="0" err="1">
                <a:solidFill>
                  <a:srgbClr val="FF0000"/>
                </a:solidFill>
              </a:rPr>
              <a:t>rubio</a:t>
            </a:r>
            <a:r>
              <a:rPr lang="nl-NL" sz="1800" dirty="0">
                <a:solidFill>
                  <a:srgbClr val="FF0000"/>
                </a:solidFill>
              </a:rPr>
              <a:t>/Son </a:t>
            </a:r>
            <a:r>
              <a:rPr lang="nl-NL" sz="1800" dirty="0" err="1">
                <a:solidFill>
                  <a:srgbClr val="FF0000"/>
                </a:solidFill>
              </a:rPr>
              <a:t>amables</a:t>
            </a:r>
            <a:r>
              <a:rPr lang="nl-NL" sz="1800" dirty="0">
                <a:solidFill>
                  <a:srgbClr val="FF0000"/>
                </a:solidFill>
              </a:rPr>
              <a:t>			</a:t>
            </a:r>
            <a:r>
              <a:rPr lang="nl-NL" sz="1800" dirty="0" err="1">
                <a:solidFill>
                  <a:srgbClr val="FF0000"/>
                </a:solidFill>
              </a:rPr>
              <a:t>Está</a:t>
            </a:r>
            <a:r>
              <a:rPr lang="nl-NL" sz="1800" dirty="0">
                <a:solidFill>
                  <a:srgbClr val="FF0000"/>
                </a:solidFill>
              </a:rPr>
              <a:t> </a:t>
            </a:r>
            <a:r>
              <a:rPr lang="nl-NL" sz="1800" dirty="0" err="1">
                <a:solidFill>
                  <a:srgbClr val="FF0000"/>
                </a:solidFill>
              </a:rPr>
              <a:t>bien</a:t>
            </a:r>
            <a:r>
              <a:rPr lang="nl-NL" sz="1800" dirty="0">
                <a:solidFill>
                  <a:srgbClr val="FF0000"/>
                </a:solidFill>
              </a:rPr>
              <a:t>/</a:t>
            </a:r>
            <a:r>
              <a:rPr lang="nl-NL" sz="1800" dirty="0" err="1">
                <a:solidFill>
                  <a:srgbClr val="FF0000"/>
                </a:solidFill>
              </a:rPr>
              <a:t>Estamos</a:t>
            </a:r>
            <a:r>
              <a:rPr lang="nl-NL" sz="1800" dirty="0">
                <a:solidFill>
                  <a:srgbClr val="FF0000"/>
                </a:solidFill>
              </a:rPr>
              <a:t> </a:t>
            </a:r>
            <a:r>
              <a:rPr lang="nl-NL" sz="1800" dirty="0" err="1">
                <a:solidFill>
                  <a:srgbClr val="FF0000"/>
                </a:solidFill>
              </a:rPr>
              <a:t>bien</a:t>
            </a:r>
            <a:endParaRPr lang="nl-NL" sz="18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nl-NL" sz="1800" dirty="0">
                <a:solidFill>
                  <a:srgbClr val="FF0000"/>
                </a:solidFill>
              </a:rPr>
              <a:t>(Hij is blond/Zij zijn aardig)			(Het gaat goed/Met ons gaat het goed)</a:t>
            </a:r>
          </a:p>
          <a:p>
            <a:pPr eaLnBrk="1" hangingPunct="1">
              <a:buFontTx/>
              <a:buChar char="-"/>
              <a:defRPr/>
            </a:pPr>
            <a:r>
              <a:rPr lang="nl-NL" sz="1800" dirty="0"/>
              <a:t>nationaliteiten				- waar iets/iemand zich bevindt</a:t>
            </a:r>
          </a:p>
          <a:p>
            <a:pPr marL="0" indent="0">
              <a:buNone/>
              <a:defRPr/>
            </a:pPr>
            <a:r>
              <a:rPr lang="nl-NL" sz="1800" dirty="0">
                <a:solidFill>
                  <a:srgbClr val="FF0000"/>
                </a:solidFill>
              </a:rPr>
              <a:t>Es </a:t>
            </a:r>
            <a:r>
              <a:rPr lang="nl-NL" sz="1800" dirty="0" err="1">
                <a:solidFill>
                  <a:srgbClr val="FF0000"/>
                </a:solidFill>
              </a:rPr>
              <a:t>holandesa</a:t>
            </a:r>
            <a:r>
              <a:rPr lang="nl-NL" sz="1800" dirty="0">
                <a:solidFill>
                  <a:srgbClr val="FF0000"/>
                </a:solidFill>
              </a:rPr>
              <a:t>/</a:t>
            </a:r>
            <a:r>
              <a:rPr lang="nl-NL" sz="1800" dirty="0" err="1">
                <a:solidFill>
                  <a:srgbClr val="FF0000"/>
                </a:solidFill>
              </a:rPr>
              <a:t>Somos</a:t>
            </a:r>
            <a:r>
              <a:rPr lang="nl-NL" sz="1800" dirty="0">
                <a:solidFill>
                  <a:srgbClr val="FF0000"/>
                </a:solidFill>
              </a:rPr>
              <a:t> </a:t>
            </a:r>
            <a:r>
              <a:rPr lang="nl-NL" sz="1800" dirty="0" err="1">
                <a:solidFill>
                  <a:srgbClr val="FF0000"/>
                </a:solidFill>
              </a:rPr>
              <a:t>españoles</a:t>
            </a:r>
            <a:r>
              <a:rPr lang="nl-NL" sz="1800" dirty="0">
                <a:solidFill>
                  <a:srgbClr val="FF0000"/>
                </a:solidFill>
              </a:rPr>
              <a:t>		</a:t>
            </a:r>
            <a:r>
              <a:rPr lang="nl-NL" sz="1800" dirty="0" err="1">
                <a:solidFill>
                  <a:srgbClr val="FF0000"/>
                </a:solidFill>
              </a:rPr>
              <a:t>Está</a:t>
            </a:r>
            <a:r>
              <a:rPr lang="nl-NL" sz="1800" dirty="0">
                <a:solidFill>
                  <a:srgbClr val="FF0000"/>
                </a:solidFill>
              </a:rPr>
              <a:t> en la </a:t>
            </a:r>
            <a:r>
              <a:rPr lang="nl-NL" sz="1800" dirty="0" err="1">
                <a:solidFill>
                  <a:srgbClr val="FF0000"/>
                </a:solidFill>
              </a:rPr>
              <a:t>escuela</a:t>
            </a:r>
            <a:r>
              <a:rPr lang="nl-NL" sz="1800" dirty="0">
                <a:solidFill>
                  <a:srgbClr val="FF0000"/>
                </a:solidFill>
              </a:rPr>
              <a:t>/</a:t>
            </a:r>
            <a:r>
              <a:rPr lang="nl-NL" sz="1800" dirty="0" err="1">
                <a:solidFill>
                  <a:srgbClr val="FF0000"/>
                </a:solidFill>
              </a:rPr>
              <a:t>Estoy</a:t>
            </a:r>
            <a:r>
              <a:rPr lang="nl-NL" sz="1800" dirty="0">
                <a:solidFill>
                  <a:srgbClr val="FF0000"/>
                </a:solidFill>
              </a:rPr>
              <a:t> en España</a:t>
            </a:r>
          </a:p>
          <a:p>
            <a:pPr eaLnBrk="1" hangingPunct="1">
              <a:buFontTx/>
              <a:buChar char="-"/>
              <a:defRPr/>
            </a:pPr>
            <a:r>
              <a:rPr lang="nl-NL" sz="1800" dirty="0"/>
              <a:t>Beroepen</a:t>
            </a:r>
          </a:p>
          <a:p>
            <a:pPr marL="0" indent="0">
              <a:buNone/>
              <a:defRPr/>
            </a:pPr>
            <a:r>
              <a:rPr lang="nl-NL" sz="1800" dirty="0">
                <a:solidFill>
                  <a:srgbClr val="FF0000"/>
                </a:solidFill>
              </a:rPr>
              <a:t>Es </a:t>
            </a:r>
            <a:r>
              <a:rPr lang="nl-NL" sz="1800" dirty="0" err="1">
                <a:solidFill>
                  <a:srgbClr val="FF0000"/>
                </a:solidFill>
              </a:rPr>
              <a:t>profesor</a:t>
            </a:r>
            <a:r>
              <a:rPr lang="nl-NL" sz="1800" dirty="0">
                <a:solidFill>
                  <a:srgbClr val="FF0000"/>
                </a:solidFill>
              </a:rPr>
              <a:t>/Es </a:t>
            </a:r>
            <a:r>
              <a:rPr lang="nl-NL" sz="1800" dirty="0" err="1">
                <a:solidFill>
                  <a:srgbClr val="FF0000"/>
                </a:solidFill>
              </a:rPr>
              <a:t>abogado</a:t>
            </a:r>
            <a:r>
              <a:rPr lang="nl-NL" sz="1800" dirty="0">
                <a:solidFill>
                  <a:srgbClr val="FF0000"/>
                </a:solidFill>
              </a:rPr>
              <a:t> (advocaat)</a:t>
            </a:r>
          </a:p>
          <a:p>
            <a:pPr eaLnBrk="1" hangingPunct="1">
              <a:buFontTx/>
              <a:buChar char="-"/>
              <a:defRPr/>
            </a:pPr>
            <a:r>
              <a:rPr lang="nl-NL" sz="1800" dirty="0"/>
              <a:t>alles wat langer duurt			- een toestand (duurt kort)</a:t>
            </a:r>
          </a:p>
          <a:p>
            <a:pPr marL="0" indent="0">
              <a:buNone/>
              <a:defRPr/>
            </a:pPr>
            <a:r>
              <a:rPr lang="nl-NL" sz="1800" dirty="0">
                <a:solidFill>
                  <a:srgbClr val="FF0000"/>
                </a:solidFill>
              </a:rPr>
              <a:t>Es la </a:t>
            </a:r>
            <a:r>
              <a:rPr lang="nl-NL" sz="1800" dirty="0" err="1">
                <a:solidFill>
                  <a:srgbClr val="FF0000"/>
                </a:solidFill>
              </a:rPr>
              <a:t>hermana</a:t>
            </a:r>
            <a:r>
              <a:rPr lang="nl-NL" sz="1800" dirty="0">
                <a:solidFill>
                  <a:srgbClr val="FF0000"/>
                </a:solidFill>
              </a:rPr>
              <a:t> de Juan</a:t>
            </a:r>
            <a:r>
              <a:rPr lang="nl-NL" sz="1800" dirty="0"/>
              <a:t>			</a:t>
            </a:r>
            <a:r>
              <a:rPr lang="nl-NL" sz="1800" dirty="0">
                <a:solidFill>
                  <a:srgbClr val="FF0000"/>
                </a:solidFill>
              </a:rPr>
              <a:t>El café </a:t>
            </a:r>
            <a:r>
              <a:rPr lang="nl-NL" sz="1800" dirty="0" err="1">
                <a:solidFill>
                  <a:srgbClr val="FF0000"/>
                </a:solidFill>
              </a:rPr>
              <a:t>está</a:t>
            </a:r>
            <a:r>
              <a:rPr lang="nl-NL" sz="1800" dirty="0">
                <a:solidFill>
                  <a:srgbClr val="FF0000"/>
                </a:solidFill>
              </a:rPr>
              <a:t> </a:t>
            </a:r>
            <a:r>
              <a:rPr lang="nl-NL" sz="1800" dirty="0" err="1">
                <a:solidFill>
                  <a:srgbClr val="FF0000"/>
                </a:solidFill>
              </a:rPr>
              <a:t>caliente</a:t>
            </a:r>
            <a:r>
              <a:rPr lang="nl-NL" sz="1800" dirty="0">
                <a:solidFill>
                  <a:srgbClr val="FF0000"/>
                </a:solidFill>
              </a:rPr>
              <a:t> (de koffie is heet)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2B68F0-5344-8AFE-C38C-17BA43178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dirty="0">
                <a:solidFill>
                  <a:srgbClr val="FF0000"/>
                </a:solidFill>
              </a:rPr>
              <a:t>Hay </a:t>
            </a:r>
            <a:br>
              <a:rPr lang="nl-NL" sz="2000" dirty="0"/>
            </a:br>
            <a:r>
              <a:rPr lang="nl-NL" sz="2000" dirty="0"/>
              <a:t>zonder lidwoord/met onbepaald lidwoord/getal/</a:t>
            </a:r>
            <a:r>
              <a:rPr lang="nl-NL" sz="2000" dirty="0" err="1"/>
              <a:t>mucho</a:t>
            </a:r>
            <a:r>
              <a:rPr lang="nl-NL" sz="2000" dirty="0"/>
              <a:t>(s), </a:t>
            </a:r>
            <a:r>
              <a:rPr lang="nl-NL" sz="2000" dirty="0" err="1"/>
              <a:t>mucha</a:t>
            </a:r>
            <a:r>
              <a:rPr lang="nl-NL" sz="2000" dirty="0"/>
              <a:t>(s)</a:t>
            </a:r>
            <a:br>
              <a:rPr lang="nl-NL" sz="2000" dirty="0"/>
            </a:br>
            <a:r>
              <a:rPr lang="nl-NL" sz="2000" dirty="0"/>
              <a:t>Ontkenning voor werkwoord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ED9678-89CC-9EAE-55D7-629619811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6092"/>
            <a:ext cx="10515600" cy="49108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dirty="0"/>
              <a:t>Enkelvoud:</a:t>
            </a:r>
          </a:p>
          <a:p>
            <a:pPr marL="0" indent="0">
              <a:buNone/>
            </a:pPr>
            <a:r>
              <a:rPr lang="nl-NL" sz="2200" dirty="0"/>
              <a:t>En </a:t>
            </a:r>
            <a:r>
              <a:rPr lang="nl-NL" sz="2200" dirty="0" err="1"/>
              <a:t>nuestro</a:t>
            </a:r>
            <a:r>
              <a:rPr lang="nl-NL" sz="2200" dirty="0"/>
              <a:t> </a:t>
            </a:r>
            <a:r>
              <a:rPr lang="nl-NL" sz="2200" dirty="0" err="1"/>
              <a:t>cole</a:t>
            </a:r>
            <a:r>
              <a:rPr lang="nl-NL" sz="2200" dirty="0">
                <a:solidFill>
                  <a:srgbClr val="FF0000"/>
                </a:solidFill>
              </a:rPr>
              <a:t> </a:t>
            </a:r>
            <a:r>
              <a:rPr lang="nl-NL" sz="2200" dirty="0" err="1">
                <a:solidFill>
                  <a:srgbClr val="FF0000"/>
                </a:solidFill>
              </a:rPr>
              <a:t>hay</a:t>
            </a:r>
            <a:r>
              <a:rPr lang="nl-NL" sz="2200" dirty="0">
                <a:solidFill>
                  <a:srgbClr val="FF0000"/>
                </a:solidFill>
              </a:rPr>
              <a:t> </a:t>
            </a:r>
            <a:r>
              <a:rPr lang="nl-NL" sz="2200" dirty="0" err="1"/>
              <a:t>comedor</a:t>
            </a:r>
            <a:endParaRPr lang="nl-NL" sz="2200" dirty="0"/>
          </a:p>
          <a:p>
            <a:pPr marL="0" indent="0">
              <a:buNone/>
            </a:pPr>
            <a:r>
              <a:rPr lang="nl-NL" sz="2200" dirty="0"/>
              <a:t>Op onze school </a:t>
            </a:r>
            <a:r>
              <a:rPr lang="nl-NL" sz="2200" dirty="0">
                <a:solidFill>
                  <a:srgbClr val="FF0000"/>
                </a:solidFill>
              </a:rPr>
              <a:t>is er </a:t>
            </a:r>
            <a:r>
              <a:rPr lang="nl-NL" sz="2200" dirty="0"/>
              <a:t>een kantine</a:t>
            </a:r>
          </a:p>
          <a:p>
            <a:pPr marL="0" indent="0">
              <a:buNone/>
            </a:pPr>
            <a:r>
              <a:rPr lang="nl-NL" sz="2200" dirty="0"/>
              <a:t>En </a:t>
            </a:r>
            <a:r>
              <a:rPr lang="nl-NL" sz="2200" dirty="0" err="1"/>
              <a:t>nuestro</a:t>
            </a:r>
            <a:r>
              <a:rPr lang="nl-NL" sz="2200" dirty="0"/>
              <a:t> </a:t>
            </a:r>
            <a:r>
              <a:rPr lang="nl-NL" sz="2200" dirty="0" err="1"/>
              <a:t>cole</a:t>
            </a:r>
            <a:r>
              <a:rPr lang="nl-NL" sz="2200" dirty="0"/>
              <a:t> </a:t>
            </a:r>
            <a:r>
              <a:rPr lang="nl-NL" sz="2200" dirty="0">
                <a:solidFill>
                  <a:srgbClr val="FF0000"/>
                </a:solidFill>
              </a:rPr>
              <a:t>no </a:t>
            </a:r>
            <a:r>
              <a:rPr lang="nl-NL" sz="2200" dirty="0" err="1">
                <a:solidFill>
                  <a:srgbClr val="FF0000"/>
                </a:solidFill>
              </a:rPr>
              <a:t>hay</a:t>
            </a:r>
            <a:r>
              <a:rPr lang="nl-NL" sz="2200" dirty="0">
                <a:solidFill>
                  <a:srgbClr val="FF0000"/>
                </a:solidFill>
              </a:rPr>
              <a:t> </a:t>
            </a:r>
            <a:r>
              <a:rPr lang="nl-NL" sz="2200" dirty="0" err="1"/>
              <a:t>piscina</a:t>
            </a:r>
            <a:endParaRPr lang="nl-NL" sz="2200" dirty="0"/>
          </a:p>
          <a:p>
            <a:pPr marL="0" indent="0">
              <a:buNone/>
            </a:pPr>
            <a:r>
              <a:rPr lang="nl-NL" sz="2200" dirty="0"/>
              <a:t>Op onze school </a:t>
            </a:r>
            <a:r>
              <a:rPr lang="nl-NL" sz="2200" dirty="0">
                <a:solidFill>
                  <a:srgbClr val="FF0000"/>
                </a:solidFill>
              </a:rPr>
              <a:t>is er geen </a:t>
            </a:r>
            <a:r>
              <a:rPr lang="nl-NL" sz="2200" dirty="0"/>
              <a:t>zwembad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dirty="0"/>
              <a:t>Meervoud:</a:t>
            </a:r>
          </a:p>
          <a:p>
            <a:pPr marL="0" indent="0">
              <a:buNone/>
            </a:pPr>
            <a:r>
              <a:rPr lang="nl-NL" sz="2200" dirty="0"/>
              <a:t>En </a:t>
            </a:r>
            <a:r>
              <a:rPr lang="nl-NL" sz="2200" dirty="0" err="1"/>
              <a:t>nuestro</a:t>
            </a:r>
            <a:r>
              <a:rPr lang="nl-NL" sz="2200" dirty="0"/>
              <a:t> </a:t>
            </a:r>
            <a:r>
              <a:rPr lang="nl-NL" sz="2200" dirty="0" err="1"/>
              <a:t>cole</a:t>
            </a:r>
            <a:r>
              <a:rPr lang="nl-NL" sz="2200" dirty="0"/>
              <a:t> </a:t>
            </a:r>
            <a:r>
              <a:rPr lang="nl-NL" sz="2200" dirty="0" err="1">
                <a:solidFill>
                  <a:srgbClr val="FF0000"/>
                </a:solidFill>
              </a:rPr>
              <a:t>hay</a:t>
            </a:r>
            <a:r>
              <a:rPr lang="nl-NL" sz="2200" dirty="0">
                <a:solidFill>
                  <a:srgbClr val="FF0000"/>
                </a:solidFill>
              </a:rPr>
              <a:t> </a:t>
            </a:r>
            <a:r>
              <a:rPr lang="nl-NL" sz="2200" dirty="0" err="1">
                <a:solidFill>
                  <a:srgbClr val="FF0000"/>
                </a:solidFill>
              </a:rPr>
              <a:t>diez</a:t>
            </a:r>
            <a:r>
              <a:rPr lang="nl-NL" sz="2200" dirty="0">
                <a:solidFill>
                  <a:srgbClr val="FF0000"/>
                </a:solidFill>
              </a:rPr>
              <a:t> </a:t>
            </a:r>
            <a:r>
              <a:rPr lang="nl-NL" sz="2200" dirty="0" err="1"/>
              <a:t>aulas</a:t>
            </a:r>
            <a:endParaRPr lang="nl-NL" sz="2200" dirty="0"/>
          </a:p>
          <a:p>
            <a:pPr marL="0" indent="0">
              <a:buNone/>
            </a:pPr>
            <a:r>
              <a:rPr lang="nl-NL" sz="2200" dirty="0"/>
              <a:t>Op onze school </a:t>
            </a:r>
            <a:r>
              <a:rPr lang="nl-NL" sz="2200" dirty="0">
                <a:solidFill>
                  <a:srgbClr val="FF0000"/>
                </a:solidFill>
              </a:rPr>
              <a:t>zijn er tien </a:t>
            </a:r>
            <a:r>
              <a:rPr lang="nl-NL" sz="2200" dirty="0"/>
              <a:t>lokalen</a:t>
            </a:r>
          </a:p>
          <a:p>
            <a:pPr marL="0" indent="0">
              <a:buNone/>
            </a:pPr>
            <a:r>
              <a:rPr lang="nl-NL" sz="2200" dirty="0"/>
              <a:t>En </a:t>
            </a:r>
            <a:r>
              <a:rPr lang="nl-NL" sz="2200" dirty="0" err="1"/>
              <a:t>nuestro</a:t>
            </a:r>
            <a:r>
              <a:rPr lang="nl-NL" sz="2200" dirty="0"/>
              <a:t> </a:t>
            </a:r>
            <a:r>
              <a:rPr lang="nl-NL" sz="2200" dirty="0" err="1"/>
              <a:t>cole</a:t>
            </a:r>
            <a:r>
              <a:rPr lang="nl-NL" sz="2200" dirty="0"/>
              <a:t> </a:t>
            </a:r>
            <a:r>
              <a:rPr lang="nl-NL" sz="2200" dirty="0">
                <a:solidFill>
                  <a:srgbClr val="FF0000"/>
                </a:solidFill>
              </a:rPr>
              <a:t>no </a:t>
            </a:r>
            <a:r>
              <a:rPr lang="nl-NL" sz="2200" dirty="0" err="1">
                <a:solidFill>
                  <a:srgbClr val="FF0000"/>
                </a:solidFill>
              </a:rPr>
              <a:t>hay</a:t>
            </a:r>
            <a:r>
              <a:rPr lang="nl-NL" sz="2200" dirty="0">
                <a:solidFill>
                  <a:srgbClr val="FF0000"/>
                </a:solidFill>
              </a:rPr>
              <a:t> </a:t>
            </a:r>
            <a:r>
              <a:rPr lang="nl-NL" sz="2200" dirty="0" err="1">
                <a:solidFill>
                  <a:srgbClr val="FF0000"/>
                </a:solidFill>
              </a:rPr>
              <a:t>muchos</a:t>
            </a:r>
            <a:r>
              <a:rPr lang="nl-NL" sz="2200" dirty="0">
                <a:solidFill>
                  <a:srgbClr val="FF0000"/>
                </a:solidFill>
              </a:rPr>
              <a:t> </a:t>
            </a:r>
            <a:r>
              <a:rPr lang="nl-NL" sz="2200" dirty="0" err="1"/>
              <a:t>alumnos</a:t>
            </a:r>
            <a:endParaRPr lang="nl-NL" sz="22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45529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216</Words>
  <Application>Microsoft Office PowerPoint</Application>
  <PresentationFormat>Panorámica</PresentationFormat>
  <Paragraphs>27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Ser en estar</vt:lpstr>
      <vt:lpstr>Hay  zonder lidwoord/met onbepaald lidwoord/getal/mucho(s), mucha(s) Ontkenning voor werkwoord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 en estar (zie ook p.51)</dc:title>
  <dc:creator>Anita Brus</dc:creator>
  <cp:lastModifiedBy>Anita Brus</cp:lastModifiedBy>
  <cp:revision>2</cp:revision>
  <dcterms:created xsi:type="dcterms:W3CDTF">2023-11-30T14:27:59Z</dcterms:created>
  <dcterms:modified xsi:type="dcterms:W3CDTF">2024-03-28T13:56:31Z</dcterms:modified>
</cp:coreProperties>
</file>