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71" r:id="rId2"/>
    <p:sldId id="44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7706-11F4-BE75-66A9-64B28B3A1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63B656-3740-4AAC-B76C-FD1C12B69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EA597-1C09-D7DA-D6A6-3AE300D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86AAF-6CD5-EC9B-7D4F-24EF9ABF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4950D-B03C-C48C-5B01-084A421C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9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BD9C0-5349-BEEF-B411-5CD709D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0CA168-7D0C-93C5-A348-F705E333A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E666A8-C56B-A4D2-EFEF-C0A97C35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3B95E-B5CB-996E-F762-A161757F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57368-9B52-DE90-696F-EB269690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36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CF636B-2A9E-0B08-4AF2-3D219EC91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019449-E3A9-69AB-FCDE-8598A577F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02C16-D4DB-D2FA-1186-D937CC11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033D1-2F6E-C161-F773-62BE8F99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19262-2F6E-999E-2B70-3848F01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4F73B-1824-DCDD-725F-BFF1F115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35933-4478-2237-27D2-426E7CCC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EB0258-481C-E5F0-C86F-A90F1BDF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1EB5F-1A34-20F9-014E-82FA1059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6BD28-38C3-9B98-1443-787C89C5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66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B78CA-92A8-60B3-B5BF-11F5A8F2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FEC55A-A25F-3FE2-37DE-007A317F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63EFB6-DDE3-EAA3-B342-8D64B67F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1C2ED5-8804-4614-4FC9-335DADA9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441363-9007-AC4D-3BA7-3CB6579C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8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C4518-A2CD-53F2-4514-F60BF9A0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E43283-75F7-1EBC-D3EC-B8D71776B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DE0CEC-54F0-0873-D9AE-45688DFC5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3B39D0-39B8-17AD-E3C3-446B79B3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AB075-A8D4-97E7-9648-3D336C96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1145C0-0067-4DEC-809F-6F21B894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0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4EAC8-9A7E-B08E-1730-2A534915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6ED71E-0F6D-3CBF-7A1B-D3EC5D0A6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030653-F8F4-4DB3-0631-B8139891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C5E4CE-0C71-C06E-EE07-7F1EE97A1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7F0AD8-FA67-C655-7E45-756847B64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67FFB4-DCF6-8D0B-D86D-698BB842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4B1FEA-F190-44CA-1472-85D0906B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BC6CDB-5E86-50CE-6E25-FA1270CC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9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EBB5C-D661-6EC2-CF68-89BEB085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732A4E-A315-3474-9F77-DA3CCCF0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A0F917-8774-BD2C-D6BF-D0C87D91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0B41F0-35E7-968D-7D9A-6D4A18E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94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12EB30-927E-8397-835A-6D7DA074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1E6C88-03AF-6BA0-CFD1-C14B2945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58ED0D-C2D0-4AE9-8C5F-C60C0497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98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168F7-2BDF-A661-8625-566CA6DE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5BE3D-3F56-97B0-13FA-7A8C33D8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44055F-EA5A-4814-E720-B26F3938A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F74678-2D52-6909-CC9D-CC199CD9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46FEBF-4289-72D0-4E92-EEDC1B63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EE261E-0D42-39FA-237B-AEEB5DEE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88EFC-F892-1C83-75F0-2B889B3D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FB273A-5BC3-84D7-7953-022162823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5917BA-87D9-27F6-C0E1-4F22FF94B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81E11-FA37-7927-B682-D6B33677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C7971-D209-C229-B13D-3FED3DFE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C47E1-834F-6E9C-AE96-E230D702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39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C7B931-D1B1-209F-5062-992179C3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C9016-7E89-622B-E667-D6B11F487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BC547-4C1E-B56C-BE32-B0647450E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48EAC-B9B6-6B8C-C991-E5F12C014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4F243-A546-3078-AD5D-8384E40C3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4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998106-21C5-47AC-9CC4-98DF60B7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cs typeface="Calibri"/>
              </a:rPr>
              <a:t>Preterito</a:t>
            </a:r>
            <a:r>
              <a:rPr lang="nl-NL">
                <a:cs typeface="Calibri"/>
              </a:rPr>
              <a:t> perfecto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59FFBE-A3CB-45E2-AEA6-D84DA745F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cs typeface="Calibri"/>
              </a:rPr>
              <a:t>HABER +           PARTICIPIO PASADO </a:t>
            </a:r>
            <a:br>
              <a:rPr lang="nl-NL" dirty="0">
                <a:solidFill>
                  <a:srgbClr val="FF0000"/>
                </a:solidFill>
                <a:cs typeface="Calibri"/>
              </a:rPr>
            </a:br>
            <a:r>
              <a:rPr lang="nl-NL" dirty="0">
                <a:solidFill>
                  <a:srgbClr val="FF0000"/>
                </a:solidFill>
                <a:cs typeface="Calibri"/>
              </a:rPr>
              <a:t>(HULP WW)     (VOLTOOID DEELWOORD)</a:t>
            </a:r>
            <a:endParaRPr lang="nl-NL" dirty="0"/>
          </a:p>
          <a:p>
            <a:pPr marL="0" indent="0">
              <a:buNone/>
            </a:pPr>
            <a:endParaRPr lang="nl-NL" dirty="0">
              <a:cs typeface="Calibri"/>
            </a:endParaRPr>
          </a:p>
          <a:p>
            <a:pPr marL="0" indent="0">
              <a:buNone/>
            </a:pPr>
            <a:r>
              <a:rPr lang="nl-NL" dirty="0">
                <a:cs typeface="Calibri"/>
              </a:rPr>
              <a:t>HE                                AR – ADO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HAS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HA                                 ER – IDO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HEMOS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HABÉIS 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HAN                             IR - IDO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42631CC-BC6A-4E26-977C-42CE91E83283}"/>
              </a:ext>
            </a:extLst>
          </p:cNvPr>
          <p:cNvSpPr txBox="1"/>
          <p:nvPr/>
        </p:nvSpPr>
        <p:spPr>
          <a:xfrm>
            <a:off x="6997630" y="2919438"/>
            <a:ext cx="350945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dirty="0" err="1"/>
              <a:t>Esta</a:t>
            </a:r>
            <a:r>
              <a:rPr lang="nl-NL" sz="2000" dirty="0"/>
              <a:t> </a:t>
            </a:r>
            <a:r>
              <a:rPr lang="nl-NL" sz="2000" dirty="0" err="1"/>
              <a:t>mañana</a:t>
            </a:r>
            <a:r>
              <a:rPr lang="nl-NL" sz="2000" dirty="0"/>
              <a:t> </a:t>
            </a:r>
            <a:r>
              <a:rPr lang="nl-NL" sz="2000" dirty="0">
                <a:solidFill>
                  <a:srgbClr val="FF0000"/>
                </a:solidFill>
              </a:rPr>
              <a:t>he </a:t>
            </a:r>
            <a:r>
              <a:rPr lang="nl-NL" sz="2000" dirty="0" err="1">
                <a:solidFill>
                  <a:srgbClr val="FF0000"/>
                </a:solidFill>
              </a:rPr>
              <a:t>habl</a:t>
            </a:r>
            <a:r>
              <a:rPr lang="nl-NL" sz="2000" b="1" dirty="0" err="1">
                <a:solidFill>
                  <a:srgbClr val="FF0000"/>
                </a:solidFill>
              </a:rPr>
              <a:t>ado</a:t>
            </a:r>
            <a:r>
              <a:rPr lang="nl-NL" sz="2000" dirty="0"/>
              <a:t> con mi mentor</a:t>
            </a:r>
            <a:r>
              <a:rPr lang="nl-NL" dirty="0"/>
              <a:t>.</a:t>
            </a:r>
            <a:endParaRPr lang="nl-NL" dirty="0">
              <a:cs typeface="Calibri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DF727FA-8C5D-49FF-B80B-761319E9C48B}"/>
              </a:ext>
            </a:extLst>
          </p:cNvPr>
          <p:cNvSpPr txBox="1"/>
          <p:nvPr/>
        </p:nvSpPr>
        <p:spPr>
          <a:xfrm>
            <a:off x="6997630" y="4043281"/>
            <a:ext cx="350945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dirty="0" err="1"/>
              <a:t>Estas</a:t>
            </a:r>
            <a:r>
              <a:rPr lang="nl-NL" sz="2000" dirty="0"/>
              <a:t> </a:t>
            </a:r>
            <a:r>
              <a:rPr lang="nl-NL" sz="2000" dirty="0" err="1"/>
              <a:t>vacaciones</a:t>
            </a:r>
            <a:r>
              <a:rPr lang="nl-NL" sz="2000" dirty="0"/>
              <a:t> </a:t>
            </a:r>
            <a:r>
              <a:rPr lang="nl-NL" sz="2000" dirty="0">
                <a:solidFill>
                  <a:srgbClr val="FF0000"/>
                </a:solidFill>
              </a:rPr>
              <a:t>he </a:t>
            </a:r>
            <a:r>
              <a:rPr lang="nl-NL" sz="2000" dirty="0" err="1">
                <a:solidFill>
                  <a:srgbClr val="FF0000"/>
                </a:solidFill>
              </a:rPr>
              <a:t>com</a:t>
            </a:r>
            <a:r>
              <a:rPr lang="nl-NL" sz="2000" b="1" dirty="0" err="1">
                <a:solidFill>
                  <a:srgbClr val="FF0000"/>
                </a:solidFill>
              </a:rPr>
              <a:t>ido</a:t>
            </a: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mucho</a:t>
            </a:r>
            <a:r>
              <a:rPr lang="nl-NL" sz="2000" dirty="0">
                <a:solidFill>
                  <a:schemeClr val="tx1"/>
                </a:solidFill>
              </a:rPr>
              <a:t>.</a:t>
            </a:r>
            <a:endParaRPr lang="nl-NL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6E846FA-9668-494A-92DA-34EA782B8086}"/>
              </a:ext>
            </a:extLst>
          </p:cNvPr>
          <p:cNvSpPr txBox="1"/>
          <p:nvPr/>
        </p:nvSpPr>
        <p:spPr>
          <a:xfrm>
            <a:off x="6997630" y="5435314"/>
            <a:ext cx="350945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dirty="0" err="1">
                <a:solidFill>
                  <a:schemeClr val="tx1"/>
                </a:solidFill>
              </a:rPr>
              <a:t>Este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verano</a:t>
            </a:r>
            <a:r>
              <a:rPr lang="nl-NL" sz="2000" dirty="0">
                <a:solidFill>
                  <a:srgbClr val="FF0000"/>
                </a:solidFill>
              </a:rPr>
              <a:t> he </a:t>
            </a:r>
            <a:r>
              <a:rPr lang="nl-NL" sz="2000" b="1" dirty="0" err="1">
                <a:solidFill>
                  <a:srgbClr val="FF0000"/>
                </a:solidFill>
              </a:rPr>
              <a:t>ido</a:t>
            </a:r>
            <a:r>
              <a:rPr lang="nl-NL" sz="2000" dirty="0">
                <a:solidFill>
                  <a:srgbClr val="FF0000"/>
                </a:solidFill>
              </a:rPr>
              <a:t> </a:t>
            </a:r>
            <a:r>
              <a:rPr lang="nl-NL" sz="2000" dirty="0">
                <a:solidFill>
                  <a:schemeClr val="tx1"/>
                </a:solidFill>
              </a:rPr>
              <a:t>a la </a:t>
            </a:r>
            <a:r>
              <a:rPr lang="nl-NL" sz="2000" dirty="0" err="1">
                <a:solidFill>
                  <a:schemeClr val="tx1"/>
                </a:solidFill>
              </a:rPr>
              <a:t>playa</a:t>
            </a:r>
            <a:r>
              <a:rPr lang="nl-NL" sz="2000" dirty="0">
                <a:solidFill>
                  <a:schemeClr val="tx1"/>
                </a:solidFill>
              </a:rPr>
              <a:t>.</a:t>
            </a:r>
            <a:endParaRPr lang="nl-NL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73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F4141-7C4B-3C65-F573-7DDC55F89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4C77F-8529-7403-C555-65607965F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/>
              <a:t>Onregelmatige </a:t>
            </a:r>
            <a:r>
              <a:rPr lang="nl-NL" sz="2400" dirty="0" err="1"/>
              <a:t>participio</a:t>
            </a:r>
            <a:r>
              <a:rPr lang="nl-NL" sz="2400" dirty="0"/>
              <a:t> (voltooid </a:t>
            </a:r>
            <a:r>
              <a:rPr lang="nl-NL" sz="2400" dirty="0" err="1"/>
              <a:t>deelw</a:t>
            </a:r>
            <a:r>
              <a:rPr lang="nl-NL" sz="2400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8523D2-6CFD-075E-1594-A899F4041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600201"/>
            <a:ext cx="9232134" cy="4525963"/>
          </a:xfrm>
        </p:spPr>
        <p:txBody>
          <a:bodyPr/>
          <a:lstStyle/>
          <a:p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hacer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(doen/maken)		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hecho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hecho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heb gedaan/gemaakt</a:t>
            </a:r>
          </a:p>
          <a:p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(zeggen)			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dicho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dicho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heb gezegd</a:t>
            </a:r>
          </a:p>
          <a:p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escribir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(schrijven)		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escrito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heb geschreven</a:t>
            </a:r>
          </a:p>
          <a:p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poner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(neerzetten)		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puesto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puesto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heb neergezet</a:t>
            </a:r>
          </a:p>
          <a:p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 (zien)			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heb gezien</a:t>
            </a:r>
          </a:p>
          <a:p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abrir (</a:t>
            </a:r>
            <a:r>
              <a:rPr lang="es-E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openen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			</a:t>
            </a:r>
            <a:r>
              <a:rPr lang="es-E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-abierto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he abierto = ik </a:t>
            </a:r>
            <a:r>
              <a:rPr lang="es-E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geopend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freir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(braden)			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heb gebraden</a:t>
            </a:r>
          </a:p>
          <a:p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volver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(terugkeren)		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vuelto</a:t>
            </a: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vuelto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ik ben teruggekeerd</a:t>
            </a:r>
          </a:p>
          <a:p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1263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194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Preterito perfecto</vt:lpstr>
      <vt:lpstr>Onregelmatige participio (voltooid deelw)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en estar (zie ook p.51)</dc:title>
  <dc:creator>Anita Brus</dc:creator>
  <cp:lastModifiedBy>Anita Brus</cp:lastModifiedBy>
  <cp:revision>4</cp:revision>
  <dcterms:created xsi:type="dcterms:W3CDTF">2023-11-30T14:27:59Z</dcterms:created>
  <dcterms:modified xsi:type="dcterms:W3CDTF">2024-03-28T14:44:29Z</dcterms:modified>
</cp:coreProperties>
</file>