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75" r:id="rId3"/>
    <p:sldId id="276" r:id="rId4"/>
    <p:sldId id="286" r:id="rId5"/>
    <p:sldId id="292" r:id="rId6"/>
    <p:sldId id="293" r:id="rId7"/>
    <p:sldId id="369" r:id="rId8"/>
    <p:sldId id="278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84B685-50C3-DB16-4D2E-BBE5C5183845}" v="26" dt="2020-02-04T18:59:18.7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25AD4-A010-41B1-90DC-7BDB26D76B61}" type="datetimeFigureOut">
              <a:rPr lang="nl-NL" smtClean="0"/>
              <a:t>1-4-2024</a:t>
            </a:fld>
            <a:endParaRPr lang="nl-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nl-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DC492-470A-4682-B14B-C633E5E59788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550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5B3E4-FD55-4422-9B5B-3DEA643F7C43}" type="slidenum">
              <a:rPr lang="es-AR" smtClean="0"/>
              <a:t>8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6263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A2BFF46-C3B8-4FFE-BAE2-99E3D2DE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60248-34BE-43E9-9F95-FCE8C4741E7E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775F42-BF7C-404B-989A-112D97E5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143C809-6DE1-4171-A0E8-88547970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409F1C-A6D0-4BF0-A03F-73B155C40093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4164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1AED8A-F1AC-4FA6-AEE2-FB852F3F7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CD2B9-7CF5-4DB3-A6AC-E3FA913FF0F2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303AB2-A4BB-452F-AF7D-35E208B0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DE321E-D235-434A-A0E9-EF272170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00174-DC56-41D8-99D1-06F49F73DA68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2141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01D946-74A4-45EB-B887-6CAFA0CA6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9C2C4-5D45-428A-9888-8E1AB46F303F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C8643D-B63C-4FB7-B73A-AAD0492C2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166DC-CAAC-4694-8814-1E420C60C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83C4E6-3477-4263-81E8-A7B1C4E4B60C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28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36235D3-B997-42AA-8311-B4795584A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7549C-1C92-4FAB-9650-4F6875FE22F5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CDEB7B-F585-4D6D-9D44-005000E35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8C3873-5DCF-4D84-B16F-2DA9C91E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B734A-3152-4584-9E59-98B5EC04C053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767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800FA3-DDEA-442A-BCF6-FF3760ED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BCE58-C76A-469D-B5E5-D1CC6678396F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2F64BA-AB7D-44AA-BA4B-ADCBB90A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837C4E7-DD76-4ED1-9E9F-1D58FC92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B4CD4-7A93-4382-A0D9-055E92A8B581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7732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D7FE3DFD-7CA7-4D4E-B3DC-4843B3E5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7D901-A84D-4A06-8CF1-E4868A33BA39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D85B817-77BE-4C58-B98E-AB75C07A1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8B94320B-1F63-4082-9160-A77DCDC2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C131C-2CA0-4F41-9014-8AEC523DBF08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365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7E02AA46-4BD0-491F-9B5C-6473BFC6F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EF281-0AEB-46AE-9280-2B4A4B7D2DF9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1C9D13B8-DD42-4508-BFCE-E1384E482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B3626850-3CF6-47C6-B6D4-97F50611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69808-8366-4654-881E-CB18210EE285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071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84E88DBB-733A-4913-8E44-99A047CA8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A9CEE-FD8B-4B18-AF3B-2DBCD191A1BB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26B8AE18-BD0B-480F-BA1D-36CAA4D1A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51E28939-AE15-4135-8720-FD308E4B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3F0D3-F02E-4CED-B31E-B0A4AA0C7DB2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2480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FAD2EB86-F7D8-4C57-8EEC-7FA2C2857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E71B0-7D2B-4F95-98CF-C7CFFB96B2A9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9A65029C-2EF5-45AF-AA51-6F80EAA1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7B022647-8141-482B-9825-9DE9E6EE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CACFE-C3FA-4ECC-B9A6-601A339C33D0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0350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67DF28B-8D2E-426E-ABBE-1A45FFD75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5B94-C667-4884-A21B-ED6FAF667204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6BC95255-2861-4A7D-9E94-2F14A117D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BF8D9D87-373B-414A-843B-8FB9A094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1310-1746-440B-90E1-FB66C736EFFB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5934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93C977C3-CA9B-477E-93DD-4DFD23E9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EA851-71D2-4B06-AF79-2683CE9AB7CE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7F0C7369-249D-4C11-9CCC-D14D0B0EA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25378C9A-49E3-4FAA-BBB4-49F79DF8C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78D8B-9733-4355-B169-5ABA83640560}" type="slidenum">
              <a:rPr lang="nl-NL" altLang="nl-NL"/>
              <a:pPr/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9128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0155A021-26E6-432A-AD91-D0650D635C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5CCDC35A-C82F-4664-A87D-83D722BCAFC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5CBCD4-BDB8-41F1-A520-AEAB00EF0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707266-915B-476D-91F8-F62E40375053}" type="datetimeFigureOut">
              <a:rPr lang="nl-NL"/>
              <a:pPr>
                <a:defRPr/>
              </a:pPr>
              <a:t>1-4-2024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2975AB-869B-4EE9-B6A4-BCA69C9F2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2A1059-D618-47D8-A521-FDD6DB0BD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BDEC08B-C053-4531-A44B-B36140476D81}" type="slidenum">
              <a:rPr lang="nl-NL" altLang="nl-NL"/>
              <a:pPr/>
              <a:t>‹Nº›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>
            <a:extLst>
              <a:ext uri="{FF2B5EF4-FFF2-40B4-BE49-F238E27FC236}">
                <a16:creationId xmlns:a16="http://schemas.microsoft.com/office/drawing/2014/main" id="{F52A4F4B-49FC-4AB9-977F-9763F9A60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nl-NL" altLang="nl-NL" sz="1800"/>
              <a:t>sentimientos</a:t>
            </a:r>
            <a:r>
              <a:rPr lang="nl-NL" altLang="nl-NL" sz="1800" dirty="0"/>
              <a:t> y </a:t>
            </a:r>
            <a:r>
              <a:rPr lang="nl-NL" altLang="nl-NL" sz="1800" err="1"/>
              <a:t>sensaciones</a:t>
            </a:r>
            <a:endParaRPr lang="nl-NL" altLang="nl-NL" sz="1800" err="1"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5B642A-2CB5-4CB2-9C2D-CA92A1508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r>
              <a:rPr lang="en-US" altLang="nl-NL" sz="1800"/>
              <a:t>¡Qué rico!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lekker!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bien!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goed!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suerte!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geluk!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guay!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gaaf/super!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divertido!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leuk!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gracioso!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grappig!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asco!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walgelijk/vies!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mala suerte!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pech!</a:t>
            </a:r>
            <a:endParaRPr lang="nl-NL" altLang="nl-NL" sz="1800">
              <a:solidFill>
                <a:srgbClr val="FF0000"/>
              </a:solidFill>
            </a:endParaRPr>
          </a:p>
          <a:p>
            <a:endParaRPr lang="nl-NL" altLang="nl-NL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FA602798-985A-4018-BAAB-AFAA644E2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r>
              <a:rPr lang="nl-NL" altLang="nl-NL" sz="1800" dirty="0"/>
              <a:t>Vervolg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75E4A8-9C3E-4E95-9F4E-3462FB8FE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93382"/>
            <a:ext cx="8229600" cy="5332781"/>
          </a:xfrm>
        </p:spPr>
        <p:txBody>
          <a:bodyPr/>
          <a:lstStyle/>
          <a:p>
            <a:r>
              <a:rPr lang="en-US" altLang="nl-NL" sz="1800"/>
              <a:t>¡Qué vergüenza!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schande!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miedo!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angst/wat eng!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horror!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eng/afschuwelijk!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lata!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gedoe/gezeik/gezeur!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nervios!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zenuwen!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rollo!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gedoe/ellende!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daño!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een pijn/auw!</a:t>
            </a:r>
            <a:endParaRPr lang="nl-NL" altLang="nl-NL" sz="1800">
              <a:solidFill>
                <a:srgbClr val="FF0000"/>
              </a:solidFill>
            </a:endParaRPr>
          </a:p>
          <a:p>
            <a:r>
              <a:rPr lang="en-US" altLang="nl-NL" sz="1800"/>
              <a:t>¡Qué cansancio!</a:t>
            </a:r>
          </a:p>
          <a:p>
            <a:r>
              <a:rPr lang="en-US" altLang="nl-NL" sz="1800">
                <a:solidFill>
                  <a:srgbClr val="FF0000"/>
                </a:solidFill>
              </a:rPr>
              <a:t>Wat vermoeiend!</a:t>
            </a:r>
            <a:endParaRPr lang="nl-NL" altLang="nl-NL" sz="1800">
              <a:solidFill>
                <a:srgbClr val="FF0000"/>
              </a:solidFill>
            </a:endParaRPr>
          </a:p>
          <a:p>
            <a:endParaRPr lang="nl-NL" altLang="nl-NL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>
            <a:extLst>
              <a:ext uri="{FF2B5EF4-FFF2-40B4-BE49-F238E27FC236}">
                <a16:creationId xmlns:a16="http://schemas.microsoft.com/office/drawing/2014/main" id="{E2D1F067-9FCD-4F88-BD36-6FCA866D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1800" dirty="0"/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AE8EF3-BE42-427B-B5CB-A6B2C0142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 sz="2000"/>
              <a:t>¡Qué frío!</a:t>
            </a:r>
          </a:p>
          <a:p>
            <a:r>
              <a:rPr lang="en-US" altLang="nl-NL" sz="2000">
                <a:solidFill>
                  <a:srgbClr val="FF0000"/>
                </a:solidFill>
              </a:rPr>
              <a:t>Wat koud!</a:t>
            </a:r>
            <a:endParaRPr lang="nl-NL" altLang="nl-NL" sz="2000">
              <a:solidFill>
                <a:srgbClr val="FF0000"/>
              </a:solidFill>
            </a:endParaRPr>
          </a:p>
          <a:p>
            <a:r>
              <a:rPr lang="en-US" altLang="nl-NL" sz="2000"/>
              <a:t>¡Qué calor!</a:t>
            </a:r>
          </a:p>
          <a:p>
            <a:r>
              <a:rPr lang="en-US" altLang="nl-NL" sz="2000">
                <a:solidFill>
                  <a:srgbClr val="FF0000"/>
                </a:solidFill>
              </a:rPr>
              <a:t>Wat warm!</a:t>
            </a:r>
            <a:endParaRPr lang="nl-NL" altLang="nl-NL" sz="2000">
              <a:solidFill>
                <a:srgbClr val="FF0000"/>
              </a:solidFill>
            </a:endParaRPr>
          </a:p>
          <a:p>
            <a:r>
              <a:rPr lang="en-US" altLang="nl-NL" sz="2000"/>
              <a:t>¡Qué susto!</a:t>
            </a:r>
          </a:p>
          <a:p>
            <a:r>
              <a:rPr lang="en-US" altLang="nl-NL" sz="2000">
                <a:solidFill>
                  <a:srgbClr val="FF0000"/>
                </a:solidFill>
              </a:rPr>
              <a:t>Wat een schrik!</a:t>
            </a:r>
            <a:endParaRPr lang="nl-NL" altLang="nl-NL" sz="2000">
              <a:solidFill>
                <a:srgbClr val="FF0000"/>
              </a:solidFill>
            </a:endParaRPr>
          </a:p>
          <a:p>
            <a:endParaRPr lang="nl-NL" alt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>
            <a:extLst>
              <a:ext uri="{FF2B5EF4-FFF2-40B4-BE49-F238E27FC236}">
                <a16:creationId xmlns:a16="http://schemas.microsoft.com/office/drawing/2014/main" id="{A12568AF-E8BF-4B8A-9CEA-81A9B57B4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000"/>
              <a:t>Grados de seguridad</a:t>
            </a:r>
          </a:p>
        </p:txBody>
      </p:sp>
      <p:sp>
        <p:nvSpPr>
          <p:cNvPr id="17411" name="Tijdelijke aanduiding voor inhoud 2">
            <a:extLst>
              <a:ext uri="{FF2B5EF4-FFF2-40B4-BE49-F238E27FC236}">
                <a16:creationId xmlns:a16="http://schemas.microsoft.com/office/drawing/2014/main" id="{F2DED95E-C025-4D9C-9FC3-792860ED5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Ik denk dat</a:t>
            </a:r>
          </a:p>
          <a:p>
            <a:pPr eaLnBrk="1" hangingPunct="1"/>
            <a:r>
              <a:rPr lang="nl-NL" altLang="nl-NL" sz="2400"/>
              <a:t>Pienso que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Ik veronderstel dat</a:t>
            </a:r>
          </a:p>
          <a:p>
            <a:pPr eaLnBrk="1" hangingPunct="1"/>
            <a:r>
              <a:rPr lang="nl-NL" altLang="nl-NL" sz="2400"/>
              <a:t>Supongo que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Zeker</a:t>
            </a:r>
          </a:p>
          <a:p>
            <a:pPr eaLnBrk="1" hangingPunct="1"/>
            <a:r>
              <a:rPr lang="nl-NL" altLang="nl-NL" sz="2400"/>
              <a:t>Seguramente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Ik weet niet of ik zal trouwen of niet</a:t>
            </a:r>
          </a:p>
          <a:p>
            <a:pPr eaLnBrk="1" hangingPunct="1"/>
            <a:r>
              <a:rPr lang="nl-NL" altLang="nl-NL" sz="2400"/>
              <a:t>No sé si me casaré o no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Het hangt ervan af</a:t>
            </a:r>
            <a:endParaRPr lang="nl-NL" altLang="nl-NL" sz="2400" b="1"/>
          </a:p>
          <a:p>
            <a:pPr eaLnBrk="1" hangingPunct="1"/>
            <a:r>
              <a:rPr lang="nl-NL" altLang="nl-NL" sz="2400"/>
              <a:t>Depende</a:t>
            </a:r>
          </a:p>
          <a:p>
            <a:pPr eaLnBrk="1" hangingPunct="1"/>
            <a:endParaRPr lang="nl-NL" altLang="nl-NL" sz="2400">
              <a:solidFill>
                <a:srgbClr val="FF0000"/>
              </a:solidFill>
            </a:endParaRPr>
          </a:p>
          <a:p>
            <a:endParaRPr lang="nl-NL" altLang="nl-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>
            <a:extLst>
              <a:ext uri="{FF2B5EF4-FFF2-40B4-BE49-F238E27FC236}">
                <a16:creationId xmlns:a16="http://schemas.microsoft.com/office/drawing/2014/main" id="{B726AED7-0DB7-4FB1-B3FD-D73C58A7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r>
              <a:rPr lang="nl-NL" altLang="nl-NL" sz="2000" dirty="0"/>
              <a:t>para </a:t>
            </a:r>
            <a:r>
              <a:rPr lang="nl-NL" altLang="nl-NL" sz="2000" dirty="0" err="1"/>
              <a:t>organizar</a:t>
            </a:r>
            <a:r>
              <a:rPr lang="nl-NL" altLang="nl-NL" sz="2000" dirty="0"/>
              <a:t> </a:t>
            </a:r>
            <a:r>
              <a:rPr lang="nl-NL" altLang="nl-NL" sz="2000" dirty="0" err="1"/>
              <a:t>un</a:t>
            </a:r>
            <a:r>
              <a:rPr lang="nl-NL" altLang="nl-NL" sz="2000" dirty="0"/>
              <a:t> </a:t>
            </a:r>
            <a:r>
              <a:rPr lang="nl-NL" altLang="nl-NL" sz="2000" dirty="0" err="1"/>
              <a:t>texto</a:t>
            </a:r>
            <a:r>
              <a:rPr lang="nl-NL" altLang="nl-NL" sz="2000" dirty="0"/>
              <a:t> (</a:t>
            </a:r>
            <a:r>
              <a:rPr lang="nl-NL" altLang="nl-NL" sz="2000" dirty="0" err="1"/>
              <a:t>oral</a:t>
            </a:r>
            <a:r>
              <a:rPr lang="nl-NL" altLang="nl-NL" sz="2000" dirty="0"/>
              <a:t> o </a:t>
            </a:r>
            <a:r>
              <a:rPr lang="nl-NL" altLang="nl-NL" sz="2000" dirty="0" err="1"/>
              <a:t>escrito</a:t>
            </a:r>
            <a:r>
              <a:rPr lang="nl-NL" altLang="nl-NL" sz="2000" dirty="0"/>
              <a:t>)</a:t>
            </a:r>
            <a:endParaRPr lang="nl-NL" altLang="nl-NL" sz="2000" dirty="0" err="1"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6B5EF6-0F97-4077-8D5A-D09AC17F0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1945"/>
            <a:ext cx="8229600" cy="5404218"/>
          </a:xfrm>
        </p:spPr>
        <p:txBody>
          <a:bodyPr/>
          <a:lstStyle/>
          <a:p>
            <a:r>
              <a:rPr lang="nl-NL" altLang="nl-NL" sz="2000"/>
              <a:t>Es decir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Dat wil zeggen</a:t>
            </a:r>
          </a:p>
          <a:p>
            <a:r>
              <a:rPr lang="nl-NL" altLang="nl-NL" sz="2000"/>
              <a:t>O sea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Oftewel</a:t>
            </a:r>
          </a:p>
          <a:p>
            <a:r>
              <a:rPr lang="nl-NL" altLang="nl-NL" sz="2000"/>
              <a:t>En primer/segundo/tercer lugar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Op de eerste/tweede/derde plaats</a:t>
            </a:r>
          </a:p>
          <a:p>
            <a:r>
              <a:rPr lang="nl-NL" altLang="nl-NL" sz="2000"/>
              <a:t>Por una parte/Por otro lado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Aan de ene kant/aan de andere kant</a:t>
            </a:r>
          </a:p>
          <a:p>
            <a:r>
              <a:rPr lang="nl-NL" altLang="nl-NL" sz="2000"/>
              <a:t>Además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Bovendien, behalve/daarnaast</a:t>
            </a:r>
            <a:r>
              <a:rPr lang="nl-NL" altLang="nl-NL" sz="2000"/>
              <a:t> </a:t>
            </a:r>
          </a:p>
          <a:p>
            <a:r>
              <a:rPr lang="nl-NL" altLang="nl-NL" sz="2000"/>
              <a:t>Esto es debido 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Dat is te wijten aan</a:t>
            </a:r>
          </a:p>
          <a:p>
            <a:r>
              <a:rPr lang="nl-NL" altLang="nl-NL" sz="2000"/>
              <a:t>Esto se debe 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Dat wijt men aan</a:t>
            </a:r>
          </a:p>
          <a:p>
            <a:r>
              <a:rPr lang="nl-NL" altLang="nl-NL" sz="2000"/>
              <a:t>Esto es así porque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Dat is zo omdat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>
            <a:extLst>
              <a:ext uri="{FF2B5EF4-FFF2-40B4-BE49-F238E27FC236}">
                <a16:creationId xmlns:a16="http://schemas.microsoft.com/office/drawing/2014/main" id="{12FE9D7F-2ED5-4D12-96EF-DD9C5FE7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altLang="nl-NL" sz="2400" dirty="0">
              <a:cs typeface="Calibri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9BB848-1272-4992-9F7F-E9C093E4C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nl-NL" altLang="nl-NL" sz="2000"/>
              <a:t>Por eso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Daarom</a:t>
            </a:r>
          </a:p>
          <a:p>
            <a:r>
              <a:rPr lang="nl-NL" altLang="nl-NL" sz="2000"/>
              <a:t>Por tanto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Daarom/om die reden</a:t>
            </a:r>
          </a:p>
          <a:p>
            <a:r>
              <a:rPr lang="nl-NL" altLang="nl-NL" sz="2000"/>
              <a:t>Por lo que 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Waardoor</a:t>
            </a:r>
          </a:p>
          <a:p>
            <a:r>
              <a:rPr lang="nl-NL" altLang="nl-NL" sz="2000"/>
              <a:t>Aunque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Hoewel</a:t>
            </a:r>
          </a:p>
          <a:p>
            <a:r>
              <a:rPr lang="nl-NL" altLang="nl-NL" sz="2000"/>
              <a:t>Sin embargo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Toch/niettemin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3">
            <a:extLst>
              <a:ext uri="{FF2B5EF4-FFF2-40B4-BE49-F238E27FC236}">
                <a16:creationId xmlns:a16="http://schemas.microsoft.com/office/drawing/2014/main" id="{7EDA075F-A1E0-4CA2-BE60-E1861D3A1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2550" y="1102629"/>
            <a:ext cx="6172200" cy="303498"/>
          </a:xfrm>
        </p:spPr>
        <p:txBody>
          <a:bodyPr>
            <a:normAutofit fontScale="90000"/>
          </a:bodyPr>
          <a:lstStyle/>
          <a:p>
            <a:r>
              <a:rPr lang="nl-NL" altLang="nl-NL" sz="1800" b="1" dirty="0" err="1"/>
              <a:t>Preguntar</a:t>
            </a:r>
            <a:r>
              <a:rPr lang="nl-NL" altLang="nl-NL" sz="1800" b="1" dirty="0"/>
              <a:t>/dar </a:t>
            </a:r>
            <a:r>
              <a:rPr lang="nl-NL" altLang="nl-NL" sz="1800" b="1" dirty="0" err="1"/>
              <a:t>opiniones</a:t>
            </a:r>
            <a:endParaRPr lang="nl-NL" altLang="nl-NL" sz="1800" b="1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1D70293-5373-4980-B1C6-E3B4FA83C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1200150"/>
            <a:ext cx="7172325" cy="4724400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None/>
            </a:pPr>
            <a:endParaRPr lang="nl-NL" altLang="nl-NL" sz="1500" dirty="0"/>
          </a:p>
          <a:p>
            <a:r>
              <a:rPr lang="nl-NL" altLang="nl-NL" sz="1500" dirty="0"/>
              <a:t>¿Tú que </a:t>
            </a:r>
            <a:r>
              <a:rPr lang="nl-NL" altLang="nl-NL" sz="1500" dirty="0" err="1"/>
              <a:t>opinas</a:t>
            </a:r>
            <a:r>
              <a:rPr lang="nl-NL" altLang="nl-NL" sz="1500" dirty="0"/>
              <a:t> </a:t>
            </a:r>
            <a:r>
              <a:rPr lang="nl-NL" altLang="nl-NL" sz="1500" dirty="0" err="1"/>
              <a:t>sobre</a:t>
            </a:r>
            <a:r>
              <a:rPr lang="nl-NL" altLang="nl-NL" sz="1500" dirty="0"/>
              <a:t>…?        </a:t>
            </a:r>
          </a:p>
          <a:p>
            <a:r>
              <a:rPr lang="nl-NL" altLang="nl-NL" sz="1500" dirty="0"/>
              <a:t> </a:t>
            </a:r>
            <a:r>
              <a:rPr lang="nl-NL" altLang="nl-NL" sz="1500" dirty="0">
                <a:solidFill>
                  <a:srgbClr val="FF0000"/>
                </a:solidFill>
              </a:rPr>
              <a:t>Wat is je mening over…?</a:t>
            </a:r>
          </a:p>
          <a:p>
            <a:r>
              <a:rPr lang="nl-NL" altLang="nl-NL" sz="1500" dirty="0"/>
              <a:t>¿Qué </a:t>
            </a:r>
            <a:r>
              <a:rPr lang="nl-NL" altLang="nl-NL" sz="1500" dirty="0" err="1"/>
              <a:t>piensas</a:t>
            </a:r>
            <a:r>
              <a:rPr lang="nl-NL" altLang="nl-NL" sz="1500" dirty="0"/>
              <a:t> de…?	      </a:t>
            </a:r>
          </a:p>
          <a:p>
            <a:r>
              <a:rPr lang="nl-NL" altLang="nl-NL" sz="1500" dirty="0">
                <a:solidFill>
                  <a:srgbClr val="FF0000"/>
                </a:solidFill>
              </a:rPr>
              <a:t>Wat denk je van…?</a:t>
            </a:r>
          </a:p>
          <a:p>
            <a:r>
              <a:rPr lang="nl-NL" altLang="nl-NL" sz="1500" dirty="0"/>
              <a:t>¿</a:t>
            </a:r>
            <a:r>
              <a:rPr lang="nl-NL" altLang="nl-NL" sz="1500" dirty="0" err="1"/>
              <a:t>Estás</a:t>
            </a:r>
            <a:r>
              <a:rPr lang="nl-NL" altLang="nl-NL" sz="1500" dirty="0"/>
              <a:t> de </a:t>
            </a:r>
            <a:r>
              <a:rPr lang="nl-NL" altLang="nl-NL" sz="1500" dirty="0" err="1"/>
              <a:t>acuerdo</a:t>
            </a:r>
            <a:r>
              <a:rPr lang="nl-NL" altLang="nl-NL" sz="1500" dirty="0"/>
              <a:t> con…?      </a:t>
            </a:r>
          </a:p>
          <a:p>
            <a:r>
              <a:rPr lang="nl-NL" altLang="nl-NL" sz="1500" dirty="0"/>
              <a:t> </a:t>
            </a:r>
            <a:r>
              <a:rPr lang="nl-NL" altLang="nl-NL" sz="1500" dirty="0">
                <a:solidFill>
                  <a:srgbClr val="FF0000"/>
                </a:solidFill>
              </a:rPr>
              <a:t>Ben jet het eens met…?</a:t>
            </a:r>
          </a:p>
          <a:p>
            <a:pPr marL="0" indent="0">
              <a:buNone/>
            </a:pPr>
            <a:endParaRPr lang="nl-NL" altLang="nl-NL" sz="1500" dirty="0"/>
          </a:p>
          <a:p>
            <a:r>
              <a:rPr lang="nl-NL" altLang="nl-NL" sz="1500" dirty="0" err="1"/>
              <a:t>Creo</a:t>
            </a:r>
            <a:r>
              <a:rPr lang="nl-NL" altLang="nl-NL" sz="1500" dirty="0"/>
              <a:t> que</a:t>
            </a:r>
          </a:p>
          <a:p>
            <a:r>
              <a:rPr lang="nl-NL" altLang="nl-NL" sz="1500" dirty="0">
                <a:solidFill>
                  <a:srgbClr val="FF0000"/>
                </a:solidFill>
              </a:rPr>
              <a:t>Ik geloof dat</a:t>
            </a:r>
          </a:p>
          <a:p>
            <a:r>
              <a:rPr lang="nl-NL" altLang="nl-NL" sz="1500" dirty="0" err="1"/>
              <a:t>Estoy</a:t>
            </a:r>
            <a:r>
              <a:rPr lang="nl-NL" altLang="nl-NL" sz="1500" dirty="0"/>
              <a:t> de </a:t>
            </a:r>
            <a:r>
              <a:rPr lang="nl-NL" altLang="nl-NL" sz="1500" dirty="0" err="1"/>
              <a:t>acuerdo</a:t>
            </a:r>
            <a:r>
              <a:rPr lang="nl-NL" altLang="nl-NL" sz="1500" dirty="0"/>
              <a:t>/No, no </a:t>
            </a:r>
            <a:r>
              <a:rPr lang="nl-NL" altLang="nl-NL" sz="1500" dirty="0" err="1"/>
              <a:t>estoy</a:t>
            </a:r>
            <a:r>
              <a:rPr lang="nl-NL" altLang="nl-NL" sz="1500" dirty="0"/>
              <a:t> de </a:t>
            </a:r>
            <a:r>
              <a:rPr lang="nl-NL" altLang="nl-NL" sz="1500" dirty="0" err="1"/>
              <a:t>acuerdo</a:t>
            </a:r>
            <a:endParaRPr lang="nl-NL" altLang="nl-NL" sz="1500" dirty="0"/>
          </a:p>
          <a:p>
            <a:r>
              <a:rPr lang="nl-NL" altLang="nl-NL" sz="1500" dirty="0">
                <a:solidFill>
                  <a:srgbClr val="FF0000"/>
                </a:solidFill>
              </a:rPr>
              <a:t>Ik ben het eens/Nee, ik ben het niet eens</a:t>
            </a:r>
          </a:p>
          <a:p>
            <a:r>
              <a:rPr lang="nl-NL" altLang="nl-NL" sz="1500" dirty="0"/>
              <a:t>Yo </a:t>
            </a:r>
            <a:r>
              <a:rPr lang="nl-NL" altLang="nl-NL" sz="1500" dirty="0" err="1"/>
              <a:t>también</a:t>
            </a:r>
            <a:r>
              <a:rPr lang="nl-NL" altLang="nl-NL" sz="1500" dirty="0"/>
              <a:t>/Yo </a:t>
            </a:r>
            <a:r>
              <a:rPr lang="nl-NL" altLang="nl-NL" sz="1500" dirty="0" err="1"/>
              <a:t>tampoco</a:t>
            </a:r>
            <a:endParaRPr lang="nl-NL" altLang="nl-NL" sz="1500" dirty="0"/>
          </a:p>
          <a:p>
            <a:r>
              <a:rPr lang="nl-NL" altLang="nl-NL" sz="1500" dirty="0">
                <a:solidFill>
                  <a:srgbClr val="FF0000"/>
                </a:solidFill>
              </a:rPr>
              <a:t>Ik ook/Ik ook niet</a:t>
            </a:r>
          </a:p>
          <a:p>
            <a:r>
              <a:rPr lang="nl-NL" altLang="nl-NL" sz="1500" dirty="0" err="1"/>
              <a:t>Pienso</a:t>
            </a:r>
            <a:r>
              <a:rPr lang="nl-NL" altLang="nl-NL" sz="1500" dirty="0"/>
              <a:t> que</a:t>
            </a:r>
          </a:p>
          <a:p>
            <a:r>
              <a:rPr lang="nl-NL" altLang="nl-NL" sz="1500" dirty="0">
                <a:solidFill>
                  <a:srgbClr val="FF0000"/>
                </a:solidFill>
              </a:rPr>
              <a:t>Ik denk dat</a:t>
            </a:r>
          </a:p>
          <a:p>
            <a:r>
              <a:rPr lang="nl-NL" altLang="nl-NL" sz="1500" dirty="0" err="1"/>
              <a:t>Opino</a:t>
            </a:r>
            <a:r>
              <a:rPr lang="nl-NL" altLang="nl-NL" sz="1500" dirty="0"/>
              <a:t> que</a:t>
            </a:r>
          </a:p>
          <a:p>
            <a:r>
              <a:rPr lang="nl-NL" altLang="nl-NL" sz="1500" dirty="0">
                <a:solidFill>
                  <a:srgbClr val="FF0000"/>
                </a:solidFill>
              </a:rPr>
              <a:t>Ik vind dat</a:t>
            </a:r>
          </a:p>
          <a:p>
            <a:r>
              <a:rPr lang="nl-NL" altLang="nl-NL" sz="1500" dirty="0" err="1"/>
              <a:t>Supongo</a:t>
            </a:r>
            <a:r>
              <a:rPr lang="nl-NL" altLang="nl-NL" sz="1500" dirty="0"/>
              <a:t> que</a:t>
            </a:r>
          </a:p>
          <a:p>
            <a:r>
              <a:rPr lang="nl-NL" altLang="nl-NL" sz="1500" dirty="0">
                <a:solidFill>
                  <a:srgbClr val="FF0000"/>
                </a:solidFill>
              </a:rPr>
              <a:t>Ik veronderstel dat</a:t>
            </a:r>
          </a:p>
          <a:p>
            <a:endParaRPr lang="nl-NL" altLang="nl-NL" sz="1500" dirty="0"/>
          </a:p>
        </p:txBody>
      </p:sp>
    </p:spTree>
    <p:extLst>
      <p:ext uri="{BB962C8B-B14F-4D97-AF65-F5344CB8AC3E}">
        <p14:creationId xmlns:p14="http://schemas.microsoft.com/office/powerpoint/2010/main" val="28377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1B1351-B533-4AC1-9FE5-7D659EE9B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411956"/>
          </a:xfrm>
        </p:spPr>
        <p:txBody>
          <a:bodyPr>
            <a:normAutofit fontScale="90000"/>
          </a:bodyPr>
          <a:lstStyle/>
          <a:p>
            <a:r>
              <a:rPr lang="nl-NL" sz="2400" dirty="0"/>
              <a:t>EXPRESAR ACUERDO Y DESACUERDO</a:t>
            </a:r>
            <a:endParaRPr lang="es-AR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06C84C9-6C16-4148-924A-31831CDB9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543051"/>
            <a:ext cx="7886700" cy="3772355"/>
          </a:xfrm>
        </p:spPr>
        <p:txBody>
          <a:bodyPr>
            <a:normAutofit/>
          </a:bodyPr>
          <a:lstStyle/>
          <a:p>
            <a:r>
              <a:rPr lang="nl-NL" sz="1800" dirty="0">
                <a:solidFill>
                  <a:srgbClr val="FF0000"/>
                </a:solidFill>
              </a:rPr>
              <a:t>En </a:t>
            </a:r>
            <a:r>
              <a:rPr lang="nl-NL" sz="1800" dirty="0" err="1">
                <a:solidFill>
                  <a:srgbClr val="FF0000"/>
                </a:solidFill>
              </a:rPr>
              <a:t>parte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estoy</a:t>
            </a:r>
            <a:r>
              <a:rPr lang="nl-NL" sz="1800" dirty="0">
                <a:solidFill>
                  <a:srgbClr val="FF0000"/>
                </a:solidFill>
              </a:rPr>
              <a:t> de </a:t>
            </a:r>
            <a:r>
              <a:rPr lang="nl-NL" sz="1800" dirty="0" err="1">
                <a:solidFill>
                  <a:srgbClr val="FF0000"/>
                </a:solidFill>
              </a:rPr>
              <a:t>acuerdo</a:t>
            </a:r>
            <a:r>
              <a:rPr lang="nl-NL" sz="1800" dirty="0">
                <a:solidFill>
                  <a:srgbClr val="FF0000"/>
                </a:solidFill>
              </a:rPr>
              <a:t> con…., </a:t>
            </a:r>
            <a:r>
              <a:rPr lang="nl-NL" sz="1800" dirty="0" err="1">
                <a:solidFill>
                  <a:srgbClr val="FF0000"/>
                </a:solidFill>
              </a:rPr>
              <a:t>pero</a:t>
            </a:r>
            <a:r>
              <a:rPr lang="nl-NL" sz="1800" dirty="0">
                <a:solidFill>
                  <a:srgbClr val="FF0000"/>
                </a:solidFill>
              </a:rPr>
              <a:t> </a:t>
            </a:r>
            <a:r>
              <a:rPr lang="nl-NL" sz="1800" dirty="0" err="1">
                <a:solidFill>
                  <a:srgbClr val="FF0000"/>
                </a:solidFill>
              </a:rPr>
              <a:t>depende</a:t>
            </a:r>
            <a:r>
              <a:rPr lang="nl-NL" sz="1800" dirty="0">
                <a:solidFill>
                  <a:srgbClr val="FF0000"/>
                </a:solidFill>
              </a:rPr>
              <a:t> de….</a:t>
            </a:r>
          </a:p>
          <a:p>
            <a:r>
              <a:rPr lang="nl-NL" sz="1800" dirty="0"/>
              <a:t>Ik ben het er deels mee eens, maar het hangt af van…</a:t>
            </a:r>
          </a:p>
          <a:p>
            <a:r>
              <a:rPr lang="nl-NL" sz="1800" dirty="0">
                <a:solidFill>
                  <a:srgbClr val="FF0000"/>
                </a:solidFill>
              </a:rPr>
              <a:t>No </a:t>
            </a:r>
            <a:r>
              <a:rPr lang="nl-NL" sz="1800" dirty="0" err="1">
                <a:solidFill>
                  <a:srgbClr val="FF0000"/>
                </a:solidFill>
              </a:rPr>
              <a:t>estoy</a:t>
            </a:r>
            <a:r>
              <a:rPr lang="nl-NL" sz="1800" dirty="0">
                <a:solidFill>
                  <a:srgbClr val="FF0000"/>
                </a:solidFill>
              </a:rPr>
              <a:t> (</a:t>
            </a:r>
            <a:r>
              <a:rPr lang="nl-NL" sz="1800" dirty="0" err="1">
                <a:solidFill>
                  <a:srgbClr val="FF0000"/>
                </a:solidFill>
              </a:rPr>
              <a:t>nada</a:t>
            </a:r>
            <a:r>
              <a:rPr lang="nl-NL" sz="1800" dirty="0">
                <a:solidFill>
                  <a:srgbClr val="FF0000"/>
                </a:solidFill>
              </a:rPr>
              <a:t>) de </a:t>
            </a:r>
            <a:r>
              <a:rPr lang="nl-NL" sz="1800" dirty="0" err="1">
                <a:solidFill>
                  <a:srgbClr val="FF0000"/>
                </a:solidFill>
              </a:rPr>
              <a:t>acuerdo</a:t>
            </a:r>
            <a:r>
              <a:rPr lang="nl-NL" sz="1800" dirty="0">
                <a:solidFill>
                  <a:srgbClr val="FF0000"/>
                </a:solidFill>
              </a:rPr>
              <a:t> con….</a:t>
            </a:r>
            <a:endParaRPr lang="nl-NL" sz="1800" dirty="0"/>
          </a:p>
          <a:p>
            <a:r>
              <a:rPr lang="nl-NL" sz="1800" dirty="0"/>
              <a:t>Ik ben het er (helemaal) niet mee eens…</a:t>
            </a:r>
          </a:p>
          <a:p>
            <a:r>
              <a:rPr lang="nl-NL" sz="1800" dirty="0" err="1">
                <a:solidFill>
                  <a:srgbClr val="FF0000"/>
                </a:solidFill>
              </a:rPr>
              <a:t>Pues</a:t>
            </a:r>
            <a:r>
              <a:rPr lang="nl-NL" sz="1800" dirty="0">
                <a:solidFill>
                  <a:srgbClr val="FF0000"/>
                </a:solidFill>
              </a:rPr>
              <a:t> a mí me </a:t>
            </a:r>
            <a:r>
              <a:rPr lang="nl-NL" sz="1800" dirty="0" err="1">
                <a:solidFill>
                  <a:srgbClr val="FF0000"/>
                </a:solidFill>
              </a:rPr>
              <a:t>parece</a:t>
            </a:r>
            <a:r>
              <a:rPr lang="nl-NL" sz="1800" dirty="0">
                <a:solidFill>
                  <a:srgbClr val="FF0000"/>
                </a:solidFill>
              </a:rPr>
              <a:t> que…</a:t>
            </a:r>
            <a:endParaRPr lang="nl-NL" sz="1800" dirty="0"/>
          </a:p>
          <a:p>
            <a:r>
              <a:rPr lang="nl-NL" sz="1800" dirty="0"/>
              <a:t>Nou, mij lijkt dat…</a:t>
            </a:r>
          </a:p>
          <a:p>
            <a:r>
              <a:rPr lang="nl-NL" sz="1800" dirty="0">
                <a:solidFill>
                  <a:srgbClr val="FF0000"/>
                </a:solidFill>
              </a:rPr>
              <a:t>Es </a:t>
            </a:r>
            <a:r>
              <a:rPr lang="nl-NL" sz="1800" dirty="0" err="1">
                <a:solidFill>
                  <a:srgbClr val="FF0000"/>
                </a:solidFill>
              </a:rPr>
              <a:t>verdad</a:t>
            </a:r>
            <a:r>
              <a:rPr lang="nl-NL" sz="1800" dirty="0">
                <a:solidFill>
                  <a:srgbClr val="FF0000"/>
                </a:solidFill>
              </a:rPr>
              <a:t> que…</a:t>
            </a:r>
            <a:endParaRPr lang="nl-NL" sz="1800" dirty="0"/>
          </a:p>
          <a:p>
            <a:r>
              <a:rPr lang="nl-NL" sz="1800" dirty="0"/>
              <a:t>Het is waar dat…</a:t>
            </a:r>
          </a:p>
          <a:p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43202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</TotalTime>
  <Words>468</Words>
  <Application>Microsoft Office PowerPoint</Application>
  <PresentationFormat>Presentación en pantalla (4:3)</PresentationFormat>
  <Paragraphs>110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sentimientos y sensaciones</vt:lpstr>
      <vt:lpstr>Vervolg </vt:lpstr>
      <vt:lpstr>vervolg</vt:lpstr>
      <vt:lpstr>Grados de seguridad</vt:lpstr>
      <vt:lpstr>para organizar un texto (oral o escrito)</vt:lpstr>
      <vt:lpstr>Presentación de PowerPoint</vt:lpstr>
      <vt:lpstr>Preguntar/dar opiniones</vt:lpstr>
      <vt:lpstr>EXPRESAR ACUERDO Y DESACUERDO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¡Buen viaje!</dc:title>
  <dc:creator>Anita</dc:creator>
  <cp:lastModifiedBy>Anita Brus</cp:lastModifiedBy>
  <cp:revision>159</cp:revision>
  <dcterms:created xsi:type="dcterms:W3CDTF">2014-08-19T21:00:49Z</dcterms:created>
  <dcterms:modified xsi:type="dcterms:W3CDTF">2024-03-31T22:05:21Z</dcterms:modified>
</cp:coreProperties>
</file>